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Playfair Display"/>
      <p:regular r:id="rId51"/>
      <p:bold r:id="rId52"/>
      <p:italic r:id="rId53"/>
      <p:boldItalic r:id="rId54"/>
    </p:embeddedFont>
    <p:embeddedFont>
      <p:font typeface="Amatic SC"/>
      <p:regular r:id="rId55"/>
      <p:bold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EB Garamond"/>
      <p:regular r:id="rId61"/>
      <p:bold r:id="rId62"/>
      <p:italic r:id="rId63"/>
      <p:boldItalic r:id="rId64"/>
    </p:embeddedFont>
    <p:embeddedFont>
      <p:font typeface="Oswald"/>
      <p:regular r:id="rId65"/>
      <p:bold r:id="rId66"/>
    </p:embeddedFont>
    <p:embeddedFont>
      <p:font typeface="Dancing Script"/>
      <p:regular r:id="rId67"/>
      <p:bold r:id="rId68"/>
    </p:embeddedFont>
    <p:embeddedFont>
      <p:font typeface="Comfortaa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Comfortaa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EBGaramond-bold.fntdata"/><Relationship Id="rId61" Type="http://schemas.openxmlformats.org/officeDocument/2006/relationships/font" Target="fonts/EBGaramond-regular.fntdata"/><Relationship Id="rId20" Type="http://schemas.openxmlformats.org/officeDocument/2006/relationships/slide" Target="slides/slide15.xml"/><Relationship Id="rId64" Type="http://schemas.openxmlformats.org/officeDocument/2006/relationships/font" Target="fonts/EBGaramond-boldItalic.fntdata"/><Relationship Id="rId63" Type="http://schemas.openxmlformats.org/officeDocument/2006/relationships/font" Target="fonts/EBGaramond-italic.fntdata"/><Relationship Id="rId22" Type="http://schemas.openxmlformats.org/officeDocument/2006/relationships/slide" Target="slides/slide17.xml"/><Relationship Id="rId66" Type="http://schemas.openxmlformats.org/officeDocument/2006/relationships/font" Target="fonts/Oswald-bold.fntdata"/><Relationship Id="rId21" Type="http://schemas.openxmlformats.org/officeDocument/2006/relationships/slide" Target="slides/slide16.xml"/><Relationship Id="rId65" Type="http://schemas.openxmlformats.org/officeDocument/2006/relationships/font" Target="fonts/Oswald-regular.fntdata"/><Relationship Id="rId24" Type="http://schemas.openxmlformats.org/officeDocument/2006/relationships/slide" Target="slides/slide19.xml"/><Relationship Id="rId68" Type="http://schemas.openxmlformats.org/officeDocument/2006/relationships/font" Target="fonts/DancingScript-bold.fntdata"/><Relationship Id="rId23" Type="http://schemas.openxmlformats.org/officeDocument/2006/relationships/slide" Target="slides/slide18.xml"/><Relationship Id="rId67" Type="http://schemas.openxmlformats.org/officeDocument/2006/relationships/font" Target="fonts/DancingScript-regular.fntdata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omforta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PlayfairDisplay-italic.fntdata"/><Relationship Id="rId52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55" Type="http://schemas.openxmlformats.org/officeDocument/2006/relationships/font" Target="fonts/AmaticSC-regular.fntdata"/><Relationship Id="rId10" Type="http://schemas.openxmlformats.org/officeDocument/2006/relationships/slide" Target="slides/slide5.xml"/><Relationship Id="rId54" Type="http://schemas.openxmlformats.org/officeDocument/2006/relationships/font" Target="fonts/PlayfairDispl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AmaticSC-bold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3048c26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3048c26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3048c26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03048c26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3048c26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3048c26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03048c26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03048c26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03048c26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03048c26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3048c26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3048c26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2d14ce6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2d14ce6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038418a9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038418a9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0e5e5ae1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0e5e5ae1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14efd3b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14efd3b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163cf24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163cf24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3048c26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3048c26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2d14ce6e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2d14ce6e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2d14ce6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2d14ce6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15aa0f61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15aa0f61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2d14ce6e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2d14ce6e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16aebbac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16aebbac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2d14ce6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2d14ce6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163cf24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163cf24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2d14ce6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2d14ce6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1635bbce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1635bbce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143f2ef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143f2ef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163cf244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163cf244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1635bbc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1635bbc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163cf244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163cf244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16aebba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16aebba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16aebbac9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16aebbac9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1635bbce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1635bbce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1635bbc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1635bbc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1635bbce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1635bbce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1635bbce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1635bbc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1653c02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1653c02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03048c2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03048c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1653c029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1653c029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15c5b369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15c5b369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3048c26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3048c26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3048c2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3048c2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03048c26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03048c26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03048c26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03048c26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03048c26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03048c26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dream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jpg"/><Relationship Id="rId7" Type="http://schemas.openxmlformats.org/officeDocument/2006/relationships/image" Target="../media/image24.png"/><Relationship Id="rId8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3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11" Type="http://schemas.openxmlformats.org/officeDocument/2006/relationships/image" Target="../media/image16.png"/><Relationship Id="rId10" Type="http://schemas.openxmlformats.org/officeDocument/2006/relationships/image" Target="../media/image18.gif"/><Relationship Id="rId9" Type="http://schemas.openxmlformats.org/officeDocument/2006/relationships/image" Target="../media/image21.gif"/><Relationship Id="rId5" Type="http://schemas.openxmlformats.org/officeDocument/2006/relationships/image" Target="../media/image11.jpg"/><Relationship Id="rId6" Type="http://schemas.openxmlformats.org/officeDocument/2006/relationships/image" Target="../media/image1.png"/><Relationship Id="rId7" Type="http://schemas.openxmlformats.org/officeDocument/2006/relationships/image" Target="../media/image24.png"/><Relationship Id="rId8" Type="http://schemas.openxmlformats.org/officeDocument/2006/relationships/image" Target="../media/image7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11" Type="http://schemas.openxmlformats.org/officeDocument/2006/relationships/image" Target="../media/image33.png"/><Relationship Id="rId10" Type="http://schemas.openxmlformats.org/officeDocument/2006/relationships/image" Target="../media/image25.png"/><Relationship Id="rId13" Type="http://schemas.openxmlformats.org/officeDocument/2006/relationships/image" Target="../media/image3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46.png"/><Relationship Id="rId9" Type="http://schemas.openxmlformats.org/officeDocument/2006/relationships/image" Target="../media/image29.png"/><Relationship Id="rId15" Type="http://schemas.openxmlformats.org/officeDocument/2006/relationships/image" Target="../media/image43.png"/><Relationship Id="rId14" Type="http://schemas.openxmlformats.org/officeDocument/2006/relationships/image" Target="../media/image39.png"/><Relationship Id="rId17" Type="http://schemas.openxmlformats.org/officeDocument/2006/relationships/image" Target="../media/image74.png"/><Relationship Id="rId16" Type="http://schemas.openxmlformats.org/officeDocument/2006/relationships/image" Target="../media/image1.png"/><Relationship Id="rId5" Type="http://schemas.openxmlformats.org/officeDocument/2006/relationships/image" Target="../media/image26.png"/><Relationship Id="rId19" Type="http://schemas.openxmlformats.org/officeDocument/2006/relationships/image" Target="../media/image31.gif"/><Relationship Id="rId6" Type="http://schemas.openxmlformats.org/officeDocument/2006/relationships/image" Target="../media/image35.png"/><Relationship Id="rId18" Type="http://schemas.openxmlformats.org/officeDocument/2006/relationships/image" Target="../media/image38.gif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Relationship Id="rId5" Type="http://schemas.openxmlformats.org/officeDocument/2006/relationships/image" Target="../media/image37.gif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8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7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7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8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gif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81.gif"/><Relationship Id="rId5" Type="http://schemas.openxmlformats.org/officeDocument/2006/relationships/hyperlink" Target="http://www.exame.com.br/topicos/oceanos" TargetMode="External"/><Relationship Id="rId6" Type="http://schemas.openxmlformats.org/officeDocument/2006/relationships/hyperlink" Target="http://www.exame.com.br/topicos/animai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sciencemag.org/content/347/6219/1255641" TargetMode="External"/><Relationship Id="rId4" Type="http://schemas.openxmlformats.org/officeDocument/2006/relationships/hyperlink" Target="https://exame.abril.com.br/tecnologia/vida-marinha-esta-a-beira-da-extincao-em-massa-diz-estudo/" TargetMode="External"/><Relationship Id="rId5" Type="http://schemas.openxmlformats.org/officeDocument/2006/relationships/image" Target="../media/image61.gif"/><Relationship Id="rId6" Type="http://schemas.openxmlformats.org/officeDocument/2006/relationships/image" Target="../media/image50.png"/><Relationship Id="rId7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1.gif"/><Relationship Id="rId4" Type="http://schemas.openxmlformats.org/officeDocument/2006/relationships/image" Target="../media/image24.png"/><Relationship Id="rId5" Type="http://schemas.openxmlformats.org/officeDocument/2006/relationships/image" Target="../media/image7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wwf.org.br/participe/peticao_oceano_sem_plastico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oneworldoneocean.com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3.gif"/><Relationship Id="rId5" Type="http://schemas.openxmlformats.org/officeDocument/2006/relationships/image" Target="../media/image58.png"/><Relationship Id="rId6" Type="http://schemas.openxmlformats.org/officeDocument/2006/relationships/image" Target="../media/image1.png"/><Relationship Id="rId7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gif"/><Relationship Id="rId4" Type="http://schemas.openxmlformats.org/officeDocument/2006/relationships/image" Target="../media/image56.png"/><Relationship Id="rId5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60.jpg"/><Relationship Id="rId5" Type="http://schemas.openxmlformats.org/officeDocument/2006/relationships/image" Target="../media/image1.png"/><Relationship Id="rId6" Type="http://schemas.openxmlformats.org/officeDocument/2006/relationships/image" Target="../media/image5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72.png"/><Relationship Id="rId5" Type="http://schemas.openxmlformats.org/officeDocument/2006/relationships/image" Target="../media/image65.png"/><Relationship Id="rId6" Type="http://schemas.openxmlformats.org/officeDocument/2006/relationships/image" Target="../media/image6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8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gif"/><Relationship Id="rId4" Type="http://schemas.openxmlformats.org/officeDocument/2006/relationships/image" Target="../media/image70.jpg"/><Relationship Id="rId5" Type="http://schemas.openxmlformats.org/officeDocument/2006/relationships/image" Target="../media/image71.png"/><Relationship Id="rId6" Type="http://schemas.openxmlformats.org/officeDocument/2006/relationships/image" Target="../media/image66.png"/><Relationship Id="rId7" Type="http://schemas.openxmlformats.org/officeDocument/2006/relationships/image" Target="../media/image6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81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AQUAGAME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502750" y="3267300"/>
            <a:ext cx="4138500" cy="8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VIDA NA ÁGUA E INFORMÁTICA SUSTENTÁVEL</a:t>
            </a:r>
            <a:endParaRPr sz="1400"/>
          </a:p>
        </p:txBody>
      </p:sp>
      <p:sp>
        <p:nvSpPr>
          <p:cNvPr id="61" name="Google Shape;61;p13"/>
          <p:cNvSpPr txBox="1"/>
          <p:nvPr/>
        </p:nvSpPr>
        <p:spPr>
          <a:xfrm>
            <a:off x="5036625" y="3267300"/>
            <a:ext cx="748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186875" y="724200"/>
            <a:ext cx="4221000" cy="33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>
                <a:solidFill>
                  <a:srgbClr val="FFFFFF"/>
                </a:solidFill>
              </a:rPr>
              <a:t>ACIDIFICAÇÃO</a:t>
            </a:r>
            <a:endParaRPr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4715425" y="922363"/>
            <a:ext cx="4383300" cy="3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/>
              <a:t>O</a:t>
            </a:r>
            <a:r>
              <a:rPr lang="pt-PT" sz="2400"/>
              <a:t>s oceanos absorvem CO2 que, através de transformações químicas, acidifica a água, o que ocasiona na diminuição de fertilidade, degradação física, alteração de cadeia alimentar, etc. de diversas espécies.</a:t>
            </a:r>
            <a:endParaRPr sz="2400"/>
          </a:p>
          <a:p>
            <a:pPr indent="0" lvl="0" marL="45720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7858850" y="341000"/>
            <a:ext cx="844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PT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1.1.4.1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8016325" y="4684925"/>
            <a:ext cx="1082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CALEBE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154650" y="166188"/>
            <a:ext cx="88347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UM PROBLEMA ALÉM DOS RECIFES E CORAIS</a:t>
            </a:r>
            <a:endParaRPr sz="30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206050" y="897988"/>
            <a:ext cx="41598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30% do CO2 emitido na atmosfera é absorvido pelos oceanos, aumentando o Ph no meio aquático;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➔"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Formação de HC03-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➔"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Carboneto decresce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AR5 do IPCC formulado pela ONU em 2013 estimou que os recifes e corais, habitats de 25% das espécies marinhas, irão se dissolver até 2050.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15240">
            <a:off x="3525985" y="1911789"/>
            <a:ext cx="520305" cy="65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680" y="1042674"/>
            <a:ext cx="1046700" cy="108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97019">
            <a:off x="5159636" y="2328833"/>
            <a:ext cx="439898" cy="43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6">
            <a:alphaModFix/>
          </a:blip>
          <a:srcRect b="1972" l="2330" r="-2329" t="4543"/>
          <a:stretch/>
        </p:blipFill>
        <p:spPr>
          <a:xfrm rot="3915838">
            <a:off x="6600728" y="451503"/>
            <a:ext cx="1626763" cy="306451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44925" y="166200"/>
            <a:ext cx="883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7">
            <a:alphaModFix amt="79000"/>
          </a:blip>
          <a:srcRect b="2570" l="0" r="0" t="2561"/>
          <a:stretch/>
        </p:blipFill>
        <p:spPr>
          <a:xfrm>
            <a:off x="0" y="4610400"/>
            <a:ext cx="1226424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0" y="4441400"/>
            <a:ext cx="1046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1.1.4.2</a:t>
            </a:r>
            <a:endParaRPr sz="3000"/>
          </a:p>
        </p:txBody>
      </p:sp>
      <p:sp>
        <p:nvSpPr>
          <p:cNvPr id="162" name="Google Shape;162;p23"/>
          <p:cNvSpPr txBox="1"/>
          <p:nvPr/>
        </p:nvSpPr>
        <p:spPr>
          <a:xfrm>
            <a:off x="5610863" y="1042675"/>
            <a:ext cx="1331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Fitoplânctons</a:t>
            </a:r>
            <a:endParaRPr>
              <a:solidFill>
                <a:srgbClr val="3D85C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8">
            <a:alphaModFix/>
          </a:blip>
          <a:srcRect b="17085" l="14096" r="14347" t="24441"/>
          <a:stretch/>
        </p:blipFill>
        <p:spPr>
          <a:xfrm>
            <a:off x="4500675" y="2967025"/>
            <a:ext cx="4286974" cy="17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2" type="body"/>
          </p:nvPr>
        </p:nvSpPr>
        <p:spPr>
          <a:xfrm>
            <a:off x="4751900" y="1135050"/>
            <a:ext cx="4230300" cy="3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/>
              <a:t>Todas as alterações do meio marinho provocadas por construções, perfurações em profundidade, e tantas outras (incluindo poluição sonora e outras complicações) representam um risco para a biodiversidade.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166975" y="1545950"/>
            <a:ext cx="42303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4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PETROLÍFER</a:t>
            </a:r>
            <a:r>
              <a:rPr b="1" lang="pt-PT" sz="4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7788675" y="283775"/>
            <a:ext cx="1053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PT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1.1.5.1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0" y="292500"/>
            <a:ext cx="91440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DANOS DO DERRAMAMENTO DE PETRÓLEO</a:t>
            </a:r>
            <a:endParaRPr sz="3000"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131200" y="1111150"/>
            <a:ext cx="53496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Empecilhos</a:t>
            </a:r>
            <a:r>
              <a:rPr lang="pt-PT" sz="1800"/>
              <a:t> na penetração da luz (fotossíntese);</a:t>
            </a:r>
            <a:endParaRPr sz="1800"/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Capaz de intoxicar animais marinhos em todas as instâncias;</a:t>
            </a:r>
            <a:endParaRPr sz="1800"/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Cadeia alimentar amplamente afetada;</a:t>
            </a:r>
            <a:endParaRPr sz="1800"/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Equilíbrio térmico prejudicado;</a:t>
            </a:r>
            <a:endParaRPr sz="1800"/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Atividades turísticas e pesqueiras afetadas;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4459" l="0" r="0" t="3973"/>
          <a:stretch/>
        </p:blipFill>
        <p:spPr>
          <a:xfrm>
            <a:off x="5480850" y="1111150"/>
            <a:ext cx="3274401" cy="3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5522950" y="4490950"/>
            <a:ext cx="31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Fonte: CI - Brasil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74471">
            <a:off x="4640788" y="3589062"/>
            <a:ext cx="646644" cy="80830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131200" y="21300"/>
            <a:ext cx="1207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5">
            <a:alphaModFix amt="79000"/>
          </a:blip>
          <a:srcRect b="2570" l="0" r="0" t="2561"/>
          <a:stretch/>
        </p:blipFill>
        <p:spPr>
          <a:xfrm>
            <a:off x="131200" y="4466398"/>
            <a:ext cx="1139169" cy="4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227975" y="4286825"/>
            <a:ext cx="1033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1.1.5.2</a:t>
            </a:r>
            <a:endParaRPr sz="3000"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6150" y="3216063"/>
            <a:ext cx="2759126" cy="15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251475" y="112425"/>
            <a:ext cx="4045200" cy="13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CAÇA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PREDATÓRIA</a:t>
            </a:r>
            <a:endParaRPr/>
          </a:p>
        </p:txBody>
      </p:sp>
      <p:sp>
        <p:nvSpPr>
          <p:cNvPr id="189" name="Google Shape;189;p26"/>
          <p:cNvSpPr txBox="1"/>
          <p:nvPr>
            <p:ph idx="2" type="body"/>
          </p:nvPr>
        </p:nvSpPr>
        <p:spPr>
          <a:xfrm>
            <a:off x="4572000" y="897350"/>
            <a:ext cx="4623600" cy="3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2400"/>
              <a:t>Sobre-exploração da pesca ameaça reduzir as populações de espécies aquáticas - principalmente as com ciclo de reprodução estendidos;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pt-PT" sz="2400"/>
              <a:t>Aquacultura intensiva prejudica habitats aquíferos;</a:t>
            </a:r>
            <a:endParaRPr sz="2400"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2306" l="59213" r="1934" t="82120"/>
          <a:stretch/>
        </p:blipFill>
        <p:spPr>
          <a:xfrm>
            <a:off x="-2550" y="2888825"/>
            <a:ext cx="4553253" cy="15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126438" y="3029375"/>
            <a:ext cx="1489500" cy="84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4" y="1956223"/>
            <a:ext cx="1615975" cy="191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826657">
            <a:off x="1479218" y="1918729"/>
            <a:ext cx="560190" cy="70024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2210175" y="1567975"/>
            <a:ext cx="2174700" cy="63240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Maior mamífero aquático herbívoro de água doce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-2400" y="4575275"/>
            <a:ext cx="4553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Fonte: </a:t>
            </a: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Departamento</a:t>
            </a: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de Ecologia da Unesp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7910975" y="172600"/>
            <a:ext cx="1046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1.1.6.4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26" y="883152"/>
            <a:ext cx="2584475" cy="248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b="-14995" l="-1337" r="0" t="0"/>
          <a:stretch/>
        </p:blipFill>
        <p:spPr>
          <a:xfrm rot="-2193256">
            <a:off x="3103493" y="3669902"/>
            <a:ext cx="591982" cy="6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 rotWithShape="1">
          <a:blip r:embed="rId5">
            <a:alphaModFix/>
          </a:blip>
          <a:srcRect b="3956" l="0" r="0" t="0"/>
          <a:stretch/>
        </p:blipFill>
        <p:spPr>
          <a:xfrm>
            <a:off x="3358088" y="4352075"/>
            <a:ext cx="679200" cy="6519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476196">
            <a:off x="3169170" y="1117002"/>
            <a:ext cx="530758" cy="6634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2903025" y="45600"/>
            <a:ext cx="3923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4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DIAGRAMA</a:t>
            </a:r>
            <a:endParaRPr b="1" sz="4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5565100" y="4253700"/>
            <a:ext cx="3746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 rot="209">
            <a:off x="4205600" y="4581850"/>
            <a:ext cx="49383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Fonte: One World One Ocean Campaign, 2018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</a:t>
            </a: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7">
            <a:alphaModFix amt="79000"/>
          </a:blip>
          <a:srcRect b="2570" l="0" r="0" t="2561"/>
          <a:stretch/>
        </p:blipFill>
        <p:spPr>
          <a:xfrm>
            <a:off x="426329" y="155600"/>
            <a:ext cx="1149000" cy="5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549175" y="0"/>
            <a:ext cx="9033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1.1.7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 rotWithShape="1">
          <a:blip r:embed="rId8">
            <a:alphaModFix/>
          </a:blip>
          <a:srcRect b="12068" l="28608" r="28415" t="12834"/>
          <a:stretch/>
        </p:blipFill>
        <p:spPr>
          <a:xfrm>
            <a:off x="3335138" y="1277687"/>
            <a:ext cx="2889000" cy="307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511992">
            <a:off x="5865865" y="3690249"/>
            <a:ext cx="504845" cy="63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9">
            <a:alphaModFix/>
          </a:blip>
          <a:srcRect b="4604" l="0" r="0" t="9800"/>
          <a:stretch/>
        </p:blipFill>
        <p:spPr>
          <a:xfrm>
            <a:off x="252450" y="3514075"/>
            <a:ext cx="2709225" cy="13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97625" y="1080413"/>
            <a:ext cx="2328200" cy="34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55675" y="1122775"/>
            <a:ext cx="979500" cy="65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11">
            <a:alphaModFix/>
          </a:blip>
          <a:srcRect b="0" l="24825" r="13952" t="0"/>
          <a:stretch/>
        </p:blipFill>
        <p:spPr>
          <a:xfrm>
            <a:off x="6065274" y="1431675"/>
            <a:ext cx="532200" cy="57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1161" l="12687" r="12680" t="2070"/>
          <a:stretch/>
        </p:blipFill>
        <p:spPr>
          <a:xfrm>
            <a:off x="1246525" y="0"/>
            <a:ext cx="6650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6772850" y="4796175"/>
            <a:ext cx="991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LARISSA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161400" y="963360"/>
            <a:ext cx="4045200" cy="9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  </a:t>
            </a:r>
            <a:r>
              <a:rPr lang="pt-PT" sz="3600"/>
              <a:t>GAMIFICAÇÃO</a:t>
            </a:r>
            <a:endParaRPr sz="3600"/>
          </a:p>
        </p:txBody>
      </p:sp>
      <p:pic>
        <p:nvPicPr>
          <p:cNvPr descr="Ver a imagem de origem"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225" y="1216750"/>
            <a:ext cx="4335958" cy="27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350550" y="2061975"/>
            <a:ext cx="3666900" cy="27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Metodologia que aplica dinâmicas, mecânicas e componentes dos jogos para aumentar a motivação e o engajamento das pessoas, resolver problemas e melhorar o aprendizado.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4">
            <a:alphaModFix amt="79000"/>
          </a:blip>
          <a:srcRect b="2570" l="0" r="0" t="2561"/>
          <a:stretch/>
        </p:blipFill>
        <p:spPr>
          <a:xfrm>
            <a:off x="310325" y="310201"/>
            <a:ext cx="2091200" cy="7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/>
        </p:nvSpPr>
        <p:spPr>
          <a:xfrm>
            <a:off x="406775" y="194725"/>
            <a:ext cx="18639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1.1</a:t>
            </a: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.8 O QUÊ?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623400" y="5366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VANTAGENS DA GAMIFICAÇÃO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4424600" y="1277088"/>
            <a:ext cx="4435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oboto"/>
              <a:buChar char="➢"/>
            </a:pPr>
            <a:r>
              <a:rPr lang="pt-PT" sz="2000">
                <a:solidFill>
                  <a:srgbClr val="1A1A1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Desafios propostos que incentivam aprendizado lúdico;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oboto"/>
              <a:buChar char="➢"/>
            </a:pPr>
            <a:r>
              <a:rPr lang="pt-PT" sz="2000">
                <a:solidFill>
                  <a:srgbClr val="1A1A1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Sistema de recompensas;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oboto"/>
              <a:buChar char="➢"/>
            </a:pPr>
            <a:r>
              <a:rPr lang="pt-PT" sz="2000">
                <a:solidFill>
                  <a:srgbClr val="1A1A1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Sentimento de conquista própria;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oboto"/>
              <a:buChar char="➢"/>
            </a:pPr>
            <a:r>
              <a:rPr lang="pt-PT" sz="2000">
                <a:solidFill>
                  <a:srgbClr val="1A1A1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Medição de desempenho;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oboto"/>
              <a:buChar char="➢"/>
            </a:pPr>
            <a:r>
              <a:rPr lang="pt-PT" sz="2000">
                <a:solidFill>
                  <a:srgbClr val="1A1A1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Ampla acessibilidade;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oboto"/>
              <a:buChar char="➢"/>
            </a:pPr>
            <a:r>
              <a:rPr lang="pt-PT" sz="2000">
                <a:solidFill>
                  <a:srgbClr val="1A1A1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Permite a coleta de dados;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oboto"/>
              <a:buChar char="➢"/>
            </a:pPr>
            <a:r>
              <a:rPr lang="pt-PT" sz="2000">
                <a:solidFill>
                  <a:srgbClr val="1A1A1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Atrativo e dinâmico.</a:t>
            </a:r>
            <a:endParaRPr sz="2000">
              <a:solidFill>
                <a:srgbClr val="1A1A1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60606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50" y="1352575"/>
            <a:ext cx="3636675" cy="34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 amt="79000"/>
          </a:blip>
          <a:srcRect b="2570" l="0" r="0" t="2561"/>
          <a:stretch/>
        </p:blipFill>
        <p:spPr>
          <a:xfrm>
            <a:off x="49975" y="216050"/>
            <a:ext cx="2057001" cy="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49975" y="-162"/>
            <a:ext cx="24984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1.1.8 POR QUÊ?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4294967295"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  </a:t>
            </a:r>
            <a:endParaRPr sz="3600"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 amt="79000"/>
          </a:blip>
          <a:srcRect b="2570" l="4670" r="-4670" t="2561"/>
          <a:stretch/>
        </p:blipFill>
        <p:spPr>
          <a:xfrm>
            <a:off x="382625" y="476450"/>
            <a:ext cx="2957901" cy="6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593475" y="218063"/>
            <a:ext cx="2536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4800">
                <a:latin typeface="Amatic SC"/>
                <a:ea typeface="Amatic SC"/>
                <a:cs typeface="Amatic SC"/>
                <a:sym typeface="Amatic SC"/>
              </a:rPr>
              <a:t>1.1.8 COMO?</a:t>
            </a:r>
            <a:endParaRPr sz="4800"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113" y="1357763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400" y="333567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400" y="135777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5300" y="28618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3975" y="39417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388" y="233207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42838" y="135777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65100" y="39417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65100" y="28618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56225" y="28618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 rotWithShape="1">
          <a:blip r:embed="rId14">
            <a:alphaModFix/>
          </a:blip>
          <a:srcRect b="0" l="23211" r="20722" t="0"/>
          <a:stretch/>
        </p:blipFill>
        <p:spPr>
          <a:xfrm>
            <a:off x="5041776" y="218075"/>
            <a:ext cx="2835101" cy="16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2000" y="17819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10129887">
            <a:off x="3408671" y="2272543"/>
            <a:ext cx="431783" cy="53971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3448325" y="1525450"/>
            <a:ext cx="1624800" cy="63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Permitir interação entre os usuários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9467913">
            <a:off x="5505108" y="2649134"/>
            <a:ext cx="542710" cy="67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17">
            <a:alphaModFix/>
          </a:blip>
          <a:srcRect b="5927" l="5459" r="69902" t="70719"/>
          <a:stretch/>
        </p:blipFill>
        <p:spPr>
          <a:xfrm>
            <a:off x="7876875" y="1601613"/>
            <a:ext cx="904800" cy="8577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6382950" y="1950650"/>
            <a:ext cx="2026200" cy="118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Uma certa quantidade de gratificações poderá ser convertida em uma visita a um instituto de pesquisa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18">
            <a:alphaModFix/>
          </a:blip>
          <a:srcRect b="37661" l="39367" r="36938" t="29606"/>
          <a:stretch/>
        </p:blipFill>
        <p:spPr>
          <a:xfrm>
            <a:off x="424038" y="4339270"/>
            <a:ext cx="639600" cy="6630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84500" y="2332075"/>
            <a:ext cx="904875" cy="38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36900" y="2484475"/>
            <a:ext cx="904875" cy="38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542050" y="4097400"/>
            <a:ext cx="9048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7071900" y="3601800"/>
            <a:ext cx="1908300" cy="97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Em algumas fases serão requisitadas dos usuários registros de ações sustentáveis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7790843">
            <a:off x="6259109" y="3429417"/>
            <a:ext cx="431783" cy="53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1724984">
            <a:off x="3586959" y="3907542"/>
            <a:ext cx="431783" cy="53971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1564576" y="4365875"/>
            <a:ext cx="1732500" cy="631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1715800" y="4202275"/>
            <a:ext cx="1732500" cy="63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Cada problemática constitui uma fase</a:t>
            </a:r>
            <a:r>
              <a:rPr lang="pt-PT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096300" y="1379325"/>
            <a:ext cx="2951400" cy="7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MEMBROS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034325" y="2571744"/>
            <a:ext cx="2951400" cy="15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CALEBE GURGEL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LARISSA OLIVEIRA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YASMIM FEITOSA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/>
              <a:t>2</a:t>
            </a:r>
            <a:r>
              <a:rPr lang="pt-PT"/>
              <a:t>°CI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0" y="675200"/>
            <a:ext cx="91440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PROBLEMAS GLOBAIS, MEDIDAS GLOBAIS.</a:t>
            </a:r>
            <a:endParaRPr sz="2800"/>
          </a:p>
        </p:txBody>
      </p:sp>
      <p:sp>
        <p:nvSpPr>
          <p:cNvPr id="278" name="Google Shape;278;p32"/>
          <p:cNvSpPr txBox="1"/>
          <p:nvPr>
            <p:ph idx="2" type="body"/>
          </p:nvPr>
        </p:nvSpPr>
        <p:spPr>
          <a:xfrm>
            <a:off x="1052975" y="3824700"/>
            <a:ext cx="6914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OS CIDADÃOS COMUNS DEVEM AGIR CONSCIENTEMENTE EM CONJUNTO ATRAVÉS DA PLATAFORMA DESENVOLVIDA PELOS IDEALIZADORES.</a:t>
            </a: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23306" l="26815" r="23955" t="23311"/>
          <a:stretch/>
        </p:blipFill>
        <p:spPr>
          <a:xfrm>
            <a:off x="3752225" y="1869075"/>
            <a:ext cx="1166400" cy="12648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4">
            <a:alphaModFix amt="79000"/>
          </a:blip>
          <a:srcRect b="2570" l="0" r="0" t="2561"/>
          <a:stretch/>
        </p:blipFill>
        <p:spPr>
          <a:xfrm>
            <a:off x="0" y="196725"/>
            <a:ext cx="2220874" cy="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196475" y="-56225"/>
            <a:ext cx="20244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1.1.8 QUEM?</a:t>
            </a: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9575" y="1025888"/>
            <a:ext cx="3091700" cy="30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6">
            <a:alphaModFix/>
          </a:blip>
          <a:srcRect b="-14995" l="-1337" r="0" t="0"/>
          <a:stretch/>
        </p:blipFill>
        <p:spPr>
          <a:xfrm rot="-2193231">
            <a:off x="5606709" y="4406251"/>
            <a:ext cx="379182" cy="4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6144000" y="4403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 PROVÁVEIS PARCERIAS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idx="2" type="body"/>
          </p:nvPr>
        </p:nvSpPr>
        <p:spPr>
          <a:xfrm>
            <a:off x="4729200" y="1317250"/>
            <a:ext cx="4414800" cy="3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Pretende-se combater as complicações recorrentes no ambiente aquático, de modo delimitado  </a:t>
            </a: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às</a:t>
            </a: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 áreas do Amazonas. E futuramente outros locais do Brasil.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 txBox="1"/>
          <p:nvPr/>
        </p:nvSpPr>
        <p:spPr>
          <a:xfrm>
            <a:off x="5561250" y="900888"/>
            <a:ext cx="27507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4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ESPECÍFICO</a:t>
            </a:r>
            <a:endParaRPr b="1" sz="24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76950" y="394450"/>
            <a:ext cx="35001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8155250" y="4694150"/>
            <a:ext cx="917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YASMIM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478188" y="283950"/>
            <a:ext cx="3218125" cy="9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613713" y="197525"/>
            <a:ext cx="25029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latin typeface="Amatic SC"/>
                <a:ea typeface="Amatic SC"/>
                <a:cs typeface="Amatic SC"/>
                <a:sym typeface="Amatic SC"/>
              </a:rPr>
              <a:t>2. DEFINIR</a:t>
            </a:r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10588075" y="4941950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7527075" y="340900"/>
            <a:ext cx="1255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b="1" lang="pt-PT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2.1.</a:t>
            </a:r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4">
            <a:alphaModFix/>
          </a:blip>
          <a:srcRect b="0" l="9600" r="9591" t="0"/>
          <a:stretch/>
        </p:blipFill>
        <p:spPr>
          <a:xfrm>
            <a:off x="613715" y="1559150"/>
            <a:ext cx="3644700" cy="33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813" y="932800"/>
            <a:ext cx="4459800" cy="10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 </a:t>
            </a:r>
            <a:r>
              <a:rPr lang="pt-PT" sz="4800"/>
              <a:t>MENSUR</a:t>
            </a:r>
            <a:r>
              <a:rPr lang="pt-PT" sz="4800"/>
              <a:t>ÁVEL</a:t>
            </a:r>
            <a:endParaRPr sz="4800"/>
          </a:p>
        </p:txBody>
      </p:sp>
      <p:sp>
        <p:nvSpPr>
          <p:cNvPr id="303" name="Google Shape;303;p34"/>
          <p:cNvSpPr txBox="1"/>
          <p:nvPr/>
        </p:nvSpPr>
        <p:spPr>
          <a:xfrm>
            <a:off x="4666800" y="193475"/>
            <a:ext cx="4365900" cy="48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pt-PT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Prevenir e reduzir a poluição marinha de todos os tipos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pt-PT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Minimizar e enfrentar os impactos da acidificação;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pt-PT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Implementar planos para restaurar populações de peixes;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pt-PT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Coibir certas formas de subsídios à pesca;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Char char="➢"/>
            </a:pPr>
            <a:r>
              <a:rPr lang="pt-PT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Incentivar o desenvolvimento de soluções.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278500" y="112075"/>
            <a:ext cx="1061850" cy="4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526975" y="-34050"/>
            <a:ext cx="699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2.2</a:t>
            </a:r>
            <a:endParaRPr sz="3000"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96020"/>
            <a:ext cx="4571999" cy="22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265500" y="828000"/>
            <a:ext cx="4045200" cy="9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/>
              <a:t>ATINGÍVEL</a:t>
            </a:r>
            <a:endParaRPr sz="4800"/>
          </a:p>
        </p:txBody>
      </p:sp>
      <p:sp>
        <p:nvSpPr>
          <p:cNvPr id="312" name="Google Shape;312;p35"/>
          <p:cNvSpPr txBox="1"/>
          <p:nvPr>
            <p:ph idx="2" type="body"/>
          </p:nvPr>
        </p:nvSpPr>
        <p:spPr>
          <a:xfrm>
            <a:off x="4652650" y="1061900"/>
            <a:ext cx="4561500" cy="40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Playfair Display"/>
              <a:buChar char="➢"/>
            </a:pPr>
            <a:r>
              <a:rPr lang="pt-PT" sz="24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pt-PT" sz="24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umentar o conhecimento científico para desenvolver soluções por meio da  tecnologia, em relação com a problemática apresentada;</a:t>
            </a:r>
            <a:endParaRPr sz="24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Playfair Display"/>
              <a:buChar char="➢"/>
            </a:pPr>
            <a:r>
              <a:rPr lang="pt-PT" sz="24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Aplicar a gamificação.</a:t>
            </a:r>
            <a:endParaRPr sz="24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265500" y="177050"/>
            <a:ext cx="1023501" cy="4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496275" y="0"/>
            <a:ext cx="921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2.3</a:t>
            </a:r>
            <a:endParaRPr sz="3000"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87" y="2699000"/>
            <a:ext cx="4588569" cy="2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title"/>
          </p:nvPr>
        </p:nvSpPr>
        <p:spPr>
          <a:xfrm>
            <a:off x="192000" y="1355475"/>
            <a:ext cx="4209000" cy="19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 </a:t>
            </a:r>
            <a:r>
              <a:rPr lang="pt-PT" sz="4800"/>
              <a:t>DADOS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/>
              <a:t>RELEVANTES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 </a:t>
            </a:r>
            <a:endParaRPr sz="3000">
              <a:solidFill>
                <a:srgbClr val="000000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4629300" y="303025"/>
            <a:ext cx="4514700" cy="4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➢"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caça predatória, em média, aniquila mais de 23 milhões de espécimes anualmente.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Fonte: Agência Brasil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➢"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Número de apreensões de pescado ilegal aumenta 860% no AM: mais de 20 toneladas em 2019.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Fonte: G1 AM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➢"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Vazamento de aprox. 24 mil litros de óleo na orla do Rio Negro em Manaus.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Fonte: G1 AM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8077400" y="4654700"/>
            <a:ext cx="892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CALEBE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359425" y="208675"/>
            <a:ext cx="780826" cy="4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/>
        </p:nvSpPr>
        <p:spPr>
          <a:xfrm>
            <a:off x="457150" y="15750"/>
            <a:ext cx="892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2.3</a:t>
            </a:r>
            <a:endParaRPr sz="3000"/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96017"/>
            <a:ext cx="4571999" cy="224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idx="1" type="body"/>
          </p:nvPr>
        </p:nvSpPr>
        <p:spPr>
          <a:xfrm>
            <a:off x="0" y="780325"/>
            <a:ext cx="3860100" cy="4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PT" sz="1800"/>
              <a:t>As águas amazônicas têm nível alarmante de compostos tóxicos - 70% a mais do recomendado pela OMS;</a:t>
            </a:r>
            <a:endParaRPr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➢"/>
            </a:pPr>
            <a:r>
              <a:rPr lang="pt-PT" sz="1800">
                <a:solidFill>
                  <a:srgbClr val="666666"/>
                </a:solidFill>
                <a:highlight>
                  <a:srgbClr val="FFFFFF"/>
                </a:highlight>
              </a:rPr>
              <a:t>Foram encontradas 228 partículas de microplástico em 26 dos 189 peixes analisados. As 46 espécies analisadas foram capturadas no rio Amazonas;</a:t>
            </a:r>
            <a:endParaRPr sz="18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1" name="Google Shape;331;p37"/>
          <p:cNvPicPr preferRelativeResize="0"/>
          <p:nvPr/>
        </p:nvPicPr>
        <p:blipFill rotWithShape="1">
          <a:blip r:embed="rId3">
            <a:alphaModFix/>
          </a:blip>
          <a:srcRect b="7052" l="8594" r="13910" t="7052"/>
          <a:stretch/>
        </p:blipFill>
        <p:spPr>
          <a:xfrm>
            <a:off x="3953675" y="593938"/>
            <a:ext cx="5044350" cy="39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type="title"/>
          </p:nvPr>
        </p:nvSpPr>
        <p:spPr>
          <a:xfrm>
            <a:off x="712500" y="0"/>
            <a:ext cx="48297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CRONOGRAMA </a:t>
            </a:r>
            <a:r>
              <a:rPr lang="pt-PT" sz="3600"/>
              <a:t>2020</a:t>
            </a:r>
            <a:endParaRPr sz="3600"/>
          </a:p>
        </p:txBody>
      </p:sp>
      <p:pic>
        <p:nvPicPr>
          <p:cNvPr id="337" name="Google Shape;337;p38"/>
          <p:cNvPicPr preferRelativeResize="0"/>
          <p:nvPr/>
        </p:nvPicPr>
        <p:blipFill rotWithShape="1">
          <a:blip r:embed="rId3">
            <a:alphaModFix/>
          </a:blip>
          <a:srcRect b="15515" l="10580" r="13246" t="14720"/>
          <a:stretch/>
        </p:blipFill>
        <p:spPr>
          <a:xfrm>
            <a:off x="355697" y="87550"/>
            <a:ext cx="530153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 rotWithShape="1">
          <a:blip r:embed="rId4">
            <a:alphaModFix/>
          </a:blip>
          <a:srcRect b="69511" l="58555" r="24267" t="26175"/>
          <a:stretch/>
        </p:blipFill>
        <p:spPr>
          <a:xfrm>
            <a:off x="5448000" y="175100"/>
            <a:ext cx="3504552" cy="41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 rotWithShape="1">
          <a:blip r:embed="rId5">
            <a:alphaModFix/>
          </a:blip>
          <a:srcRect b="5205" l="7111" r="28823" t="15923"/>
          <a:stretch/>
        </p:blipFill>
        <p:spPr>
          <a:xfrm>
            <a:off x="512038" y="660598"/>
            <a:ext cx="8241775" cy="447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idx="2" type="body"/>
          </p:nvPr>
        </p:nvSpPr>
        <p:spPr>
          <a:xfrm>
            <a:off x="4729200" y="1317250"/>
            <a:ext cx="4414800" cy="3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9"/>
          <p:cNvSpPr txBox="1"/>
          <p:nvPr/>
        </p:nvSpPr>
        <p:spPr>
          <a:xfrm>
            <a:off x="76950" y="394450"/>
            <a:ext cx="35001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"/>
          <p:cNvSpPr txBox="1"/>
          <p:nvPr/>
        </p:nvSpPr>
        <p:spPr>
          <a:xfrm>
            <a:off x="8155250" y="4694150"/>
            <a:ext cx="917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478188" y="283950"/>
            <a:ext cx="3218125" cy="9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613713" y="197525"/>
            <a:ext cx="25029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latin typeface="Amatic SC"/>
                <a:ea typeface="Amatic SC"/>
                <a:cs typeface="Amatic SC"/>
                <a:sym typeface="Amatic SC"/>
              </a:rPr>
              <a:t>3. EXPLORAR</a:t>
            </a:r>
            <a:endParaRPr/>
          </a:p>
        </p:txBody>
      </p:sp>
      <p:sp>
        <p:nvSpPr>
          <p:cNvPr id="349" name="Google Shape;349;p39"/>
          <p:cNvSpPr txBox="1"/>
          <p:nvPr/>
        </p:nvSpPr>
        <p:spPr>
          <a:xfrm>
            <a:off x="10588075" y="4941950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7527075" y="340900"/>
            <a:ext cx="1255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/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4">
            <a:alphaModFix/>
          </a:blip>
          <a:srcRect b="0" l="9600" r="9591" t="0"/>
          <a:stretch/>
        </p:blipFill>
        <p:spPr>
          <a:xfrm>
            <a:off x="927290" y="1690125"/>
            <a:ext cx="3644700" cy="3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5067450" y="1200850"/>
            <a:ext cx="37383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Estima-se que </a:t>
            </a:r>
            <a:r>
              <a:rPr lang="pt-PT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 humanos estão prestes a causar um dano sem precedentes aos </a:t>
            </a:r>
            <a:r>
              <a:rPr lang="pt-PT" sz="24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oceanos</a:t>
            </a:r>
            <a:r>
              <a:rPr lang="pt-PT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 os </a:t>
            </a:r>
            <a:r>
              <a:rPr lang="pt-PT" sz="24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animais</a:t>
            </a:r>
            <a:r>
              <a:rPr lang="pt-PT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que vivem neles.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895550" y="0"/>
            <a:ext cx="4009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/>
              <a:t> </a:t>
            </a:r>
            <a:r>
              <a:rPr lang="pt-PT" sz="3600"/>
              <a:t>DEPOIMENTOS</a:t>
            </a:r>
            <a:endParaRPr sz="3600"/>
          </a:p>
        </p:txBody>
      </p:sp>
      <p:sp>
        <p:nvSpPr>
          <p:cNvPr id="358" name="Google Shape;358;p40"/>
          <p:cNvSpPr txBox="1"/>
          <p:nvPr/>
        </p:nvSpPr>
        <p:spPr>
          <a:xfrm>
            <a:off x="367650" y="2512250"/>
            <a:ext cx="2541300" cy="224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“P</a:t>
            </a:r>
            <a:r>
              <a:rPr b="1" lang="pt-PT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odemos estar sentados à beira do precipício de uma grande extinção”, afirmou Douglas McCauley, ecologista da Universidade da Califórnia e autor do estudo, </a:t>
            </a:r>
            <a:r>
              <a:rPr b="1" lang="pt-PT">
                <a:solidFill>
                  <a:srgbClr val="20124D"/>
                </a:solidFill>
                <a:uFill>
                  <a:noFill/>
                </a:uFill>
                <a:latin typeface="Playfair Display"/>
                <a:ea typeface="Playfair Display"/>
                <a:cs typeface="Playfair Display"/>
                <a:sym typeface="Playfair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publicado na revista Science</a:t>
            </a:r>
            <a:r>
              <a:rPr b="1" lang="pt-PT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3235925" y="883700"/>
            <a:ext cx="2593500" cy="390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“Os impactos estão aumentando, mas não estão tão graves a ponto de não podermos </a:t>
            </a:r>
            <a:r>
              <a:rPr b="1" lang="pt-PT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revertê</a:t>
            </a:r>
            <a:r>
              <a:rPr b="1" lang="pt-PT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-los”, afirmou Martin Pinsky, biólogo marinho da universidade Rutgers e coautor do estudo.</a:t>
            </a:r>
            <a:endParaRPr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“Acredito que nosso melhor parceiro para salvar o oceano é ele próprio”, afirma McCauley.</a:t>
            </a:r>
            <a:endParaRPr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20124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Fonte: </a:t>
            </a:r>
            <a:r>
              <a:rPr lang="pt-PT" sz="1100">
                <a:solidFill>
                  <a:schemeClr val="hlink"/>
                </a:solidFill>
                <a:uFill>
                  <a:noFill/>
                </a:uFill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https://exame.abril.com.br/tecnologia/vida-marinha-esta-a-beira-da-extincao-em-massa-diz-estudo/</a:t>
            </a:r>
            <a:endParaRPr>
              <a:solidFill>
                <a:srgbClr val="20124D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6344100" y="3654425"/>
            <a:ext cx="22908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"/>
          <p:cNvSpPr txBox="1"/>
          <p:nvPr/>
        </p:nvSpPr>
        <p:spPr>
          <a:xfrm>
            <a:off x="6430200" y="3541525"/>
            <a:ext cx="2118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0"/>
          <p:cNvPicPr preferRelativeResize="0"/>
          <p:nvPr/>
        </p:nvPicPr>
        <p:blipFill rotWithShape="1">
          <a:blip r:embed="rId5">
            <a:alphaModFix/>
          </a:blip>
          <a:srcRect b="0" l="-2930" r="2929" t="0"/>
          <a:stretch/>
        </p:blipFill>
        <p:spPr>
          <a:xfrm>
            <a:off x="5950325" y="883700"/>
            <a:ext cx="2930850" cy="39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 rotWithShape="1">
          <a:blip r:embed="rId6">
            <a:alphaModFix/>
          </a:blip>
          <a:srcRect b="41813" l="6323" r="5972" t="0"/>
          <a:stretch/>
        </p:blipFill>
        <p:spPr>
          <a:xfrm>
            <a:off x="192870" y="883700"/>
            <a:ext cx="2823900" cy="138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 rotWithShape="1">
          <a:blip r:embed="rId7">
            <a:alphaModFix amt="79000"/>
          </a:blip>
          <a:srcRect b="2570" l="0" r="0" t="2561"/>
          <a:stretch/>
        </p:blipFill>
        <p:spPr>
          <a:xfrm>
            <a:off x="125450" y="208675"/>
            <a:ext cx="830175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0"/>
          <p:cNvSpPr txBox="1"/>
          <p:nvPr/>
        </p:nvSpPr>
        <p:spPr>
          <a:xfrm>
            <a:off x="203325" y="0"/>
            <a:ext cx="6744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3.1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PROGRAMAS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1"/>
          <p:cNvSpPr txBox="1"/>
          <p:nvPr>
            <p:ph idx="2" type="body"/>
          </p:nvPr>
        </p:nvSpPr>
        <p:spPr>
          <a:xfrm>
            <a:off x="5078046" y="1289550"/>
            <a:ext cx="3837000" cy="25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400"/>
              <a:t>A ONU ratificou seu apoio a projetos cuja pauta de melhoria compreenda as problemáticas quanto a vida na água de acordo com a menta tangível 14.A na cartilha publicada em janeiro de 2020. </a:t>
            </a:r>
            <a:endParaRPr sz="2400"/>
          </a:p>
        </p:txBody>
      </p:sp>
      <p:sp>
        <p:nvSpPr>
          <p:cNvPr id="372" name="Google Shape;372;p41"/>
          <p:cNvSpPr txBox="1"/>
          <p:nvPr>
            <p:ph idx="1" type="subTitle"/>
          </p:nvPr>
        </p:nvSpPr>
        <p:spPr>
          <a:xfrm>
            <a:off x="1517750" y="3288475"/>
            <a:ext cx="27930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0" y="1805850"/>
            <a:ext cx="4306500" cy="30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>
            <p:ph idx="2" type="body"/>
          </p:nvPr>
        </p:nvSpPr>
        <p:spPr>
          <a:xfrm>
            <a:off x="8091050" y="4862450"/>
            <a:ext cx="1052700" cy="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400">
                <a:latin typeface="Playfair Display"/>
                <a:ea typeface="Playfair Display"/>
                <a:cs typeface="Playfair Display"/>
                <a:sym typeface="Playfair Display"/>
              </a:rPr>
              <a:t>LARISSA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chemeClr val="dk1"/>
                </a:solidFill>
                <a:highlight>
                  <a:schemeClr val="dk1"/>
                </a:highlight>
              </a:rPr>
              <a:t>TA B9OM MANO</a:t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9600" r="9591" t="0"/>
          <a:stretch/>
        </p:blipFill>
        <p:spPr>
          <a:xfrm>
            <a:off x="514265" y="1564575"/>
            <a:ext cx="3644700" cy="3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09800" y="923788"/>
            <a:ext cx="30000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2570" l="0" r="0" t="2561"/>
          <a:stretch/>
        </p:blipFill>
        <p:spPr>
          <a:xfrm>
            <a:off x="0" y="374175"/>
            <a:ext cx="4295974" cy="10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86275" y="374175"/>
            <a:ext cx="3796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Font typeface="Amatic SC"/>
              <a:buAutoNum type="arabicPeriod"/>
            </a:pPr>
            <a:r>
              <a:rPr lang="pt-PT" sz="4800">
                <a:latin typeface="Amatic SC"/>
                <a:ea typeface="Amatic SC"/>
                <a:cs typeface="Amatic SC"/>
                <a:sym typeface="Amatic SC"/>
              </a:rPr>
              <a:t>IDENTIFICAR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025" y="191475"/>
            <a:ext cx="4043948" cy="40439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8189700" y="4784075"/>
            <a:ext cx="9543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LARISSA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idx="4294967295" type="title"/>
          </p:nvPr>
        </p:nvSpPr>
        <p:spPr>
          <a:xfrm>
            <a:off x="258600" y="1675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WORLD WILD FUND.</a:t>
            </a:r>
            <a:endParaRPr sz="3600"/>
          </a:p>
        </p:txBody>
      </p:sp>
      <p:sp>
        <p:nvSpPr>
          <p:cNvPr id="380" name="Google Shape;380;p42"/>
          <p:cNvSpPr txBox="1"/>
          <p:nvPr>
            <p:ph idx="1" type="body"/>
          </p:nvPr>
        </p:nvSpPr>
        <p:spPr>
          <a:xfrm>
            <a:off x="311700" y="4681275"/>
            <a:ext cx="8414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Link para assinar a petição:</a:t>
            </a:r>
            <a:r>
              <a:rPr lang="pt-PT" sz="1400"/>
              <a:t> </a:t>
            </a:r>
            <a:r>
              <a:rPr lang="pt-PT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https://www.wwf.org.br/participe/peticao_oceano_sem_plastico/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 amt="79000"/>
          </a:blip>
          <a:srcRect b="2570" l="0" r="0" t="2561"/>
          <a:stretch/>
        </p:blipFill>
        <p:spPr>
          <a:xfrm>
            <a:off x="125450" y="208675"/>
            <a:ext cx="1096658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2"/>
          <p:cNvSpPr txBox="1"/>
          <p:nvPr/>
        </p:nvSpPr>
        <p:spPr>
          <a:xfrm>
            <a:off x="233825" y="30325"/>
            <a:ext cx="8799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3.2.1</a:t>
            </a:r>
            <a:endParaRPr sz="3600"/>
          </a:p>
        </p:txBody>
      </p:sp>
      <p:pic>
        <p:nvPicPr>
          <p:cNvPr id="383" name="Google Shape;383;p42"/>
          <p:cNvPicPr preferRelativeResize="0"/>
          <p:nvPr/>
        </p:nvPicPr>
        <p:blipFill rotWithShape="1">
          <a:blip r:embed="rId5">
            <a:alphaModFix/>
          </a:blip>
          <a:srcRect b="19887" l="17061" r="19227" t="19480"/>
          <a:stretch/>
        </p:blipFill>
        <p:spPr>
          <a:xfrm>
            <a:off x="2900925" y="1203800"/>
            <a:ext cx="6107663" cy="32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/>
        </p:nvSpPr>
        <p:spPr>
          <a:xfrm>
            <a:off x="1011850" y="-60450"/>
            <a:ext cx="12063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42"/>
          <p:cNvPicPr preferRelativeResize="0"/>
          <p:nvPr/>
        </p:nvPicPr>
        <p:blipFill rotWithShape="1">
          <a:blip r:embed="rId6">
            <a:alphaModFix/>
          </a:blip>
          <a:srcRect b="6126" l="13513" r="14450" t="6345"/>
          <a:stretch/>
        </p:blipFill>
        <p:spPr>
          <a:xfrm>
            <a:off x="7491850" y="461600"/>
            <a:ext cx="1409400" cy="192745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42"/>
          <p:cNvSpPr txBox="1"/>
          <p:nvPr/>
        </p:nvSpPr>
        <p:spPr>
          <a:xfrm>
            <a:off x="196625" y="1203800"/>
            <a:ext cx="2524200" cy="32685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O WWF-Brasil é uma organização da sociedade civil brasileira, de natureza não-governamental constituída como associação civil sem fins lucrativos que trabalha para mudar a atual trajetória de degradação ambiental e promover um futuro onde sociedade e natureza vivam em harmonia.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Criado em 1996, mantém 137 funcionários atuando em 67 projetos no território nacional.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 txBox="1"/>
          <p:nvPr>
            <p:ph idx="4294967295" type="body"/>
          </p:nvPr>
        </p:nvSpPr>
        <p:spPr>
          <a:xfrm>
            <a:off x="4442425" y="4035675"/>
            <a:ext cx="45183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Link: </a:t>
            </a:r>
            <a:r>
              <a:rPr lang="pt-PT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http://www.oneworldoneocean.com/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3"/>
          <p:cNvPicPr preferRelativeResize="0"/>
          <p:nvPr/>
        </p:nvPicPr>
        <p:blipFill rotWithShape="1">
          <a:blip r:embed="rId4">
            <a:alphaModFix amt="79000"/>
          </a:blip>
          <a:srcRect b="2570" l="0" r="0" t="2561"/>
          <a:stretch/>
        </p:blipFill>
        <p:spPr>
          <a:xfrm>
            <a:off x="-2650" y="127850"/>
            <a:ext cx="874501" cy="3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 txBox="1"/>
          <p:nvPr/>
        </p:nvSpPr>
        <p:spPr>
          <a:xfrm>
            <a:off x="0" y="-74375"/>
            <a:ext cx="874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3.2.2</a:t>
            </a:r>
            <a:endParaRPr sz="3000"/>
          </a:p>
        </p:txBody>
      </p:sp>
      <p:pic>
        <p:nvPicPr>
          <p:cNvPr id="394" name="Google Shape;394;p43"/>
          <p:cNvPicPr preferRelativeResize="0"/>
          <p:nvPr/>
        </p:nvPicPr>
        <p:blipFill rotWithShape="1">
          <a:blip r:embed="rId5">
            <a:alphaModFix/>
          </a:blip>
          <a:srcRect b="0" l="4472" r="4808" t="0"/>
          <a:stretch/>
        </p:blipFill>
        <p:spPr>
          <a:xfrm>
            <a:off x="1748100" y="127850"/>
            <a:ext cx="7101099" cy="3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 txBox="1"/>
          <p:nvPr/>
        </p:nvSpPr>
        <p:spPr>
          <a:xfrm>
            <a:off x="223075" y="3036525"/>
            <a:ext cx="3594300" cy="18537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447300" y="3188925"/>
            <a:ext cx="3594300" cy="1853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Campanha multimídia global está remodelando a maneira como as pessoas pensam sobre o oceano, inspirando ações para protegê-lo por meio  do poder do cinema, da televisão, das novas mídias e da educação, construindo uma comunidade forte que apoia a educação e a conservação do oceano.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125450" y="829150"/>
            <a:ext cx="2483700" cy="6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FILME</a:t>
            </a:r>
            <a:endParaRPr/>
          </a:p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125450" y="1793625"/>
            <a:ext cx="41889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000000"/>
                </a:solidFill>
              </a:rPr>
              <a:t>Após seu nascimento em uma praia na Califórnia, Sammy conhece seu primeiro amor Shelly. Quando se separam acidentalmente, Sammy embarc</a:t>
            </a:r>
            <a:r>
              <a:rPr lang="pt-PT" sz="1800">
                <a:solidFill>
                  <a:srgbClr val="000000"/>
                </a:solidFill>
              </a:rPr>
              <a:t>a na épica jornada através dos oceanos, enfrentando diversos perigos, na  companhia do seu melhor amigo Ray. Sammy vê de perto como os humanos estão a maltratar o planeta. Ele luta com predadores e encontra uma misteriosa passagem secreta.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4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125450" y="208675"/>
            <a:ext cx="1096658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 txBox="1"/>
          <p:nvPr/>
        </p:nvSpPr>
        <p:spPr>
          <a:xfrm>
            <a:off x="182700" y="0"/>
            <a:ext cx="10395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3.3.1</a:t>
            </a:r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150" y="123950"/>
            <a:ext cx="1624025" cy="16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4"/>
          <p:cNvPicPr preferRelativeResize="0"/>
          <p:nvPr/>
        </p:nvPicPr>
        <p:blipFill rotWithShape="1">
          <a:blip r:embed="rId5">
            <a:alphaModFix/>
          </a:blip>
          <a:srcRect b="13291" l="0" r="0" t="9613"/>
          <a:stretch/>
        </p:blipFill>
        <p:spPr>
          <a:xfrm>
            <a:off x="4572000" y="123950"/>
            <a:ext cx="4572001" cy="4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2372100" y="444350"/>
            <a:ext cx="3544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FORGET SHORTER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SHOWERS</a:t>
            </a:r>
            <a:endParaRPr/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050" y="584550"/>
            <a:ext cx="3744100" cy="25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 rotWithShape="1">
          <a:blip r:embed="rId4">
            <a:alphaModFix/>
          </a:blip>
          <a:srcRect b="9397" l="19569" r="19673" t="10002"/>
          <a:stretch/>
        </p:blipFill>
        <p:spPr>
          <a:xfrm>
            <a:off x="487050" y="363550"/>
            <a:ext cx="1692651" cy="16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5"/>
          <p:cNvSpPr/>
          <p:nvPr/>
        </p:nvSpPr>
        <p:spPr>
          <a:xfrm>
            <a:off x="3488400" y="2706450"/>
            <a:ext cx="3675900" cy="21138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5"/>
          <p:cNvSpPr txBox="1"/>
          <p:nvPr/>
        </p:nvSpPr>
        <p:spPr>
          <a:xfrm>
            <a:off x="3685350" y="2509713"/>
            <a:ext cx="3675900" cy="211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Partindo do artigo escrito por Derrick Jensen “Forget Short Showers”, Jordan Brown produz um mini-doc homónimo onde discute porque as ações pessoais não equivalem a mudanças sociais e só por si não geram transformação política. Foi classificado com 8,6/10 no IMDB, segundo o qual consiste em um “filme curto sobre como suspender a cultura  fomentada em matar o planeta”.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7" name="Google Shape;417;p45"/>
          <p:cNvPicPr preferRelativeResize="0"/>
          <p:nvPr/>
        </p:nvPicPr>
        <p:blipFill rotWithShape="1">
          <a:blip r:embed="rId5">
            <a:alphaModFix/>
          </a:blip>
          <a:srcRect b="12289" l="41034" r="27513" t="13272"/>
          <a:stretch/>
        </p:blipFill>
        <p:spPr>
          <a:xfrm>
            <a:off x="913475" y="2509725"/>
            <a:ext cx="1692648" cy="225342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5"/>
          <p:cNvSpPr txBox="1"/>
          <p:nvPr/>
        </p:nvSpPr>
        <p:spPr>
          <a:xfrm>
            <a:off x="733950" y="2343588"/>
            <a:ext cx="2051700" cy="258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546854">
            <a:off x="7686495" y="3304715"/>
            <a:ext cx="530759" cy="66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 rotWithShape="1">
          <a:blip r:embed="rId7">
            <a:alphaModFix amt="79000"/>
          </a:blip>
          <a:srcRect b="2570" l="0" r="0" t="2561"/>
          <a:stretch/>
        </p:blipFill>
        <p:spPr>
          <a:xfrm>
            <a:off x="7554500" y="4477500"/>
            <a:ext cx="1096658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5"/>
          <p:cNvSpPr txBox="1"/>
          <p:nvPr/>
        </p:nvSpPr>
        <p:spPr>
          <a:xfrm>
            <a:off x="7586675" y="4292250"/>
            <a:ext cx="9999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3.3.2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type="title"/>
          </p:nvPr>
        </p:nvSpPr>
        <p:spPr>
          <a:xfrm>
            <a:off x="224850" y="238225"/>
            <a:ext cx="26754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OBRA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LITERÁRIA</a:t>
            </a:r>
            <a:endParaRPr/>
          </a:p>
        </p:txBody>
      </p:sp>
      <p:pic>
        <p:nvPicPr>
          <p:cNvPr id="427" name="Google Shape;427;p46"/>
          <p:cNvPicPr preferRelativeResize="0"/>
          <p:nvPr/>
        </p:nvPicPr>
        <p:blipFill rotWithShape="1">
          <a:blip r:embed="rId3">
            <a:alphaModFix/>
          </a:blip>
          <a:srcRect b="0" l="16167" r="11432" t="9982"/>
          <a:stretch/>
        </p:blipFill>
        <p:spPr>
          <a:xfrm>
            <a:off x="410163" y="1616125"/>
            <a:ext cx="2023674" cy="315012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6"/>
          <p:cNvSpPr txBox="1"/>
          <p:nvPr/>
        </p:nvSpPr>
        <p:spPr>
          <a:xfrm>
            <a:off x="224850" y="1433425"/>
            <a:ext cx="2431200" cy="356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46"/>
          <p:cNvSpPr/>
          <p:nvPr/>
        </p:nvSpPr>
        <p:spPr>
          <a:xfrm>
            <a:off x="5775900" y="2579725"/>
            <a:ext cx="3274500" cy="23670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 rotWithShape="1">
          <a:blip r:embed="rId4">
            <a:alphaModFix/>
          </a:blip>
          <a:srcRect b="17215" l="7983" r="59978" t="17992"/>
          <a:stretch/>
        </p:blipFill>
        <p:spPr>
          <a:xfrm rot="-483659">
            <a:off x="3524533" y="311361"/>
            <a:ext cx="2693134" cy="364147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6"/>
          <p:cNvSpPr txBox="1"/>
          <p:nvPr/>
        </p:nvSpPr>
        <p:spPr>
          <a:xfrm>
            <a:off x="5478600" y="2318800"/>
            <a:ext cx="3330900" cy="236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8E7CC3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Lato"/>
                <a:ea typeface="Lato"/>
                <a:cs typeface="Lato"/>
                <a:sym typeface="Lato"/>
              </a:rPr>
              <a:t>Período em que a lucratividade capitalista ocorre em detrimento da sustentabilidade, afetando efetivamente de modo irreversível o meio ambiente, em decorrência da irresponsabilidade empresarial.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2" name="Google Shape;43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810247">
            <a:off x="6673045" y="1281040"/>
            <a:ext cx="530759" cy="66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265500" y="72420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SISTEMAS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7"/>
          <p:cNvSpPr txBox="1"/>
          <p:nvPr>
            <p:ph idx="1" type="subTitle"/>
          </p:nvPr>
        </p:nvSpPr>
        <p:spPr>
          <a:xfrm>
            <a:off x="1517775" y="2684200"/>
            <a:ext cx="1672200" cy="14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400"/>
              <a:t>Conforme a meta estipulada pelas Nações Unidas 14. A, a tecnologia é de suma importância para a conscientização da sociedade e a redução dos danos à manutenção da biodiversidade marinha. </a:t>
            </a:r>
            <a:endParaRPr sz="2400"/>
          </a:p>
        </p:txBody>
      </p:sp>
      <p:pic>
        <p:nvPicPr>
          <p:cNvPr id="440" name="Google Shape;440;p47"/>
          <p:cNvPicPr preferRelativeResize="0"/>
          <p:nvPr/>
        </p:nvPicPr>
        <p:blipFill rotWithShape="1">
          <a:blip r:embed="rId3">
            <a:alphaModFix/>
          </a:blip>
          <a:srcRect b="15201" l="1642" r="0" t="12959"/>
          <a:stretch/>
        </p:blipFill>
        <p:spPr>
          <a:xfrm>
            <a:off x="265500" y="2053551"/>
            <a:ext cx="4045200" cy="2215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/>
        </p:nvSpPr>
        <p:spPr>
          <a:xfrm>
            <a:off x="454500" y="2431225"/>
            <a:ext cx="4117500" cy="21441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6" name="Google Shape;446;p48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1967450" y="618300"/>
            <a:ext cx="3851551" cy="80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8"/>
          <p:cNvSpPr txBox="1"/>
          <p:nvPr/>
        </p:nvSpPr>
        <p:spPr>
          <a:xfrm>
            <a:off x="2337000" y="195650"/>
            <a:ext cx="36399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7200">
                <a:latin typeface="Amatic SC"/>
                <a:ea typeface="Amatic SC"/>
                <a:cs typeface="Amatic SC"/>
                <a:sym typeface="Amatic SC"/>
              </a:rPr>
              <a:t>GAMIFIC 3.0</a:t>
            </a:r>
            <a:endParaRPr sz="72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48" name="Google Shape;4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0" y="474375"/>
            <a:ext cx="1725900" cy="172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/>
        </p:nvSpPr>
        <p:spPr>
          <a:xfrm>
            <a:off x="606900" y="2583625"/>
            <a:ext cx="4117500" cy="214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 empresa de gamificação cujo objetivo é tornar o seu trabalho mais divertido, além de produtivo. O aplicativo Gamific aumenta a motivação e engajamento das pessoas. É possível atingir metas e objetivos de forma lúdica, que geram recompensas e estímulos, criando uma cultura de resultados. É uma nova fase para sua empresa e para sua vida.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003944">
            <a:off x="2247870" y="1494715"/>
            <a:ext cx="530758" cy="66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 rotWithShape="1">
          <a:blip r:embed="rId6">
            <a:alphaModFix/>
          </a:blip>
          <a:srcRect b="0" l="0" r="0" t="13344"/>
          <a:stretch/>
        </p:blipFill>
        <p:spPr>
          <a:xfrm>
            <a:off x="5658900" y="265900"/>
            <a:ext cx="2994459" cy="461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9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3264613" y="1454375"/>
            <a:ext cx="2811525" cy="6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9"/>
          <p:cNvSpPr txBox="1"/>
          <p:nvPr/>
        </p:nvSpPr>
        <p:spPr>
          <a:xfrm>
            <a:off x="3389688" y="217400"/>
            <a:ext cx="25614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000">
                <a:latin typeface="Amatic SC"/>
                <a:ea typeface="Amatic SC"/>
                <a:cs typeface="Amatic SC"/>
                <a:sym typeface="Amatic SC"/>
              </a:rPr>
              <a:t>seja um argonauta</a:t>
            </a:r>
            <a:endParaRPr sz="60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4">
            <a:alphaModFix/>
          </a:blip>
          <a:srcRect b="0" l="14163" r="65815" t="0"/>
          <a:stretch/>
        </p:blipFill>
        <p:spPr>
          <a:xfrm>
            <a:off x="6821650" y="375625"/>
            <a:ext cx="1883100" cy="1872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21540000" dist="9525">
              <a:srgbClr val="000000"/>
            </a:outerShdw>
          </a:effectLst>
        </p:spPr>
      </p:pic>
      <p:pic>
        <p:nvPicPr>
          <p:cNvPr id="459" name="Google Shape;459;p49"/>
          <p:cNvPicPr preferRelativeResize="0"/>
          <p:nvPr/>
        </p:nvPicPr>
        <p:blipFill rotWithShape="1">
          <a:blip r:embed="rId5">
            <a:alphaModFix/>
          </a:blip>
          <a:srcRect b="0" l="19589" r="23663" t="0"/>
          <a:stretch/>
        </p:blipFill>
        <p:spPr>
          <a:xfrm>
            <a:off x="5868496" y="1588000"/>
            <a:ext cx="953154" cy="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9"/>
          <p:cNvSpPr txBox="1"/>
          <p:nvPr/>
        </p:nvSpPr>
        <p:spPr>
          <a:xfrm>
            <a:off x="4216050" y="2726325"/>
            <a:ext cx="4117500" cy="21441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3977175" y="2487425"/>
            <a:ext cx="4117500" cy="214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Desenvolvido pelo Instituto Argonauta, o aplicativo visa oferecer assistência aos animais marinhos no Litoral Norte brasileiro por meio de monitoramento e resgate apenas com registro fotográfico e compartilhamento do local em que ocorreu o possível crime ou acidente ambiental. O serviço é gratuito e está disponível nas plataformas de Android e IOS.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49"/>
          <p:cNvPicPr preferRelativeResize="0"/>
          <p:nvPr/>
        </p:nvPicPr>
        <p:blipFill rotWithShape="1">
          <a:blip r:embed="rId6">
            <a:alphaModFix/>
          </a:blip>
          <a:srcRect b="0" l="0" r="0" t="10825"/>
          <a:stretch/>
        </p:blipFill>
        <p:spPr>
          <a:xfrm>
            <a:off x="338350" y="210363"/>
            <a:ext cx="2811524" cy="4722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49"/>
          <p:cNvCxnSpPr/>
          <p:nvPr/>
        </p:nvCxnSpPr>
        <p:spPr>
          <a:xfrm>
            <a:off x="3429000" y="829150"/>
            <a:ext cx="2459400" cy="14100"/>
          </a:xfrm>
          <a:prstGeom prst="straightConnector1">
            <a:avLst/>
          </a:prstGeom>
          <a:noFill/>
          <a:ln cap="flat" cmpd="sng" w="7620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49"/>
          <p:cNvSpPr txBox="1"/>
          <p:nvPr/>
        </p:nvSpPr>
        <p:spPr>
          <a:xfrm>
            <a:off x="7089350" y="58525"/>
            <a:ext cx="1786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            </a:t>
            </a:r>
            <a:r>
              <a:rPr lang="pt-P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YASMIM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idx="2" type="body"/>
          </p:nvPr>
        </p:nvSpPr>
        <p:spPr>
          <a:xfrm>
            <a:off x="4650600" y="1011675"/>
            <a:ext cx="4414800" cy="3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pt-PT" sz="2400"/>
              <a:t>Conscientização do público inicial;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pt-PT" sz="2400"/>
              <a:t>Redução da escala de poluição ocorrente no Amazonas;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pt-PT" sz="2400"/>
              <a:t>Finalização da plataforma, caso seja possível, até Novembro de 2020.</a:t>
            </a:r>
            <a:endParaRPr sz="2400"/>
          </a:p>
        </p:txBody>
      </p:sp>
      <p:sp>
        <p:nvSpPr>
          <p:cNvPr id="470" name="Google Shape;470;p50"/>
          <p:cNvSpPr txBox="1"/>
          <p:nvPr/>
        </p:nvSpPr>
        <p:spPr>
          <a:xfrm>
            <a:off x="76950" y="394450"/>
            <a:ext cx="35001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0"/>
          <p:cNvSpPr txBox="1"/>
          <p:nvPr/>
        </p:nvSpPr>
        <p:spPr>
          <a:xfrm>
            <a:off x="8155250" y="4694150"/>
            <a:ext cx="917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72" name="Google Shape;472;p50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478188" y="283950"/>
            <a:ext cx="3218125" cy="9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0"/>
          <p:cNvSpPr txBox="1"/>
          <p:nvPr/>
        </p:nvSpPr>
        <p:spPr>
          <a:xfrm>
            <a:off x="-77101" y="197525"/>
            <a:ext cx="38082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latin typeface="Amatic SC"/>
                <a:ea typeface="Amatic SC"/>
                <a:cs typeface="Amatic SC"/>
                <a:sym typeface="Amatic SC"/>
              </a:rPr>
              <a:t>4</a:t>
            </a:r>
            <a:r>
              <a:rPr lang="pt-PT" sz="4800">
                <a:latin typeface="Amatic SC"/>
                <a:ea typeface="Amatic SC"/>
                <a:cs typeface="Amatic SC"/>
                <a:sym typeface="Amatic SC"/>
              </a:rPr>
              <a:t>. antecipar e agir</a:t>
            </a:r>
            <a:endParaRPr/>
          </a:p>
        </p:txBody>
      </p:sp>
      <p:sp>
        <p:nvSpPr>
          <p:cNvPr id="474" name="Google Shape;474;p50"/>
          <p:cNvSpPr txBox="1"/>
          <p:nvPr/>
        </p:nvSpPr>
        <p:spPr>
          <a:xfrm>
            <a:off x="10588075" y="4941950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50"/>
          <p:cNvSpPr txBox="1"/>
          <p:nvPr/>
        </p:nvSpPr>
        <p:spPr>
          <a:xfrm>
            <a:off x="7527075" y="340900"/>
            <a:ext cx="1255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/>
          </a:p>
        </p:txBody>
      </p:sp>
      <p:pic>
        <p:nvPicPr>
          <p:cNvPr id="476" name="Google Shape;476;p50"/>
          <p:cNvPicPr preferRelativeResize="0"/>
          <p:nvPr/>
        </p:nvPicPr>
        <p:blipFill rotWithShape="1">
          <a:blip r:embed="rId4">
            <a:alphaModFix/>
          </a:blip>
          <a:srcRect b="0" l="9600" r="9591" t="0"/>
          <a:stretch/>
        </p:blipFill>
        <p:spPr>
          <a:xfrm>
            <a:off x="613715" y="1559150"/>
            <a:ext cx="3644700" cy="3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0"/>
          <p:cNvSpPr txBox="1"/>
          <p:nvPr/>
        </p:nvSpPr>
        <p:spPr>
          <a:xfrm>
            <a:off x="4572000" y="340900"/>
            <a:ext cx="4572000" cy="501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P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AVALIAR OS POSSÍVEIS RESULTADOS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0"/>
          <p:cNvSpPr txBox="1"/>
          <p:nvPr>
            <p:ph idx="2" type="body"/>
          </p:nvPr>
        </p:nvSpPr>
        <p:spPr>
          <a:xfrm>
            <a:off x="8091050" y="4862450"/>
            <a:ext cx="1052700" cy="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400">
                <a:latin typeface="Playfair Display"/>
                <a:ea typeface="Playfair Display"/>
                <a:cs typeface="Playfair Display"/>
                <a:sym typeface="Playfair Display"/>
              </a:rPr>
              <a:t>YASMIM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1"/>
          <p:cNvPicPr preferRelativeResize="0"/>
          <p:nvPr/>
        </p:nvPicPr>
        <p:blipFill rotWithShape="1">
          <a:blip r:embed="rId4">
            <a:alphaModFix/>
          </a:blip>
          <a:srcRect b="47676" l="52305" r="10782" t="12533"/>
          <a:stretch/>
        </p:blipFill>
        <p:spPr>
          <a:xfrm rot="-165526">
            <a:off x="3236406" y="406146"/>
            <a:ext cx="4890063" cy="4161109"/>
          </a:xfrm>
          <a:prstGeom prst="rect">
            <a:avLst/>
          </a:prstGeom>
          <a:noFill/>
          <a:ln>
            <a:noFill/>
          </a:ln>
          <a:effectLst>
            <a:outerShdw blurRad="842963" rotWithShape="0" algn="bl" dir="4680000" dist="19050">
              <a:srgbClr val="000000">
                <a:alpha val="50000"/>
              </a:srgbClr>
            </a:outerShdw>
          </a:effectLst>
        </p:spPr>
      </p:pic>
      <p:pic>
        <p:nvPicPr>
          <p:cNvPr id="484" name="Google Shape;4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6785">
            <a:off x="4995249" y="-40755"/>
            <a:ext cx="787550" cy="787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" dist="19050">
              <a:srgbClr val="000000">
                <a:alpha val="50000"/>
              </a:srgbClr>
            </a:outerShdw>
          </a:effectLst>
        </p:spPr>
      </p:pic>
      <p:sp>
        <p:nvSpPr>
          <p:cNvPr id="485" name="Google Shape;485;p51"/>
          <p:cNvSpPr txBox="1"/>
          <p:nvPr/>
        </p:nvSpPr>
        <p:spPr>
          <a:xfrm rot="-175593">
            <a:off x="3887866" y="1924125"/>
            <a:ext cx="4001519" cy="424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L</a:t>
            </a: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evantamento de dados e construção de ideias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6" name="Google Shape;486;p51"/>
          <p:cNvSpPr txBox="1"/>
          <p:nvPr/>
        </p:nvSpPr>
        <p:spPr>
          <a:xfrm rot="-140360">
            <a:off x="3873892" y="2236034"/>
            <a:ext cx="4159967" cy="3515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Apresentação da problemática para turma</a:t>
            </a:r>
            <a:endParaRPr/>
          </a:p>
        </p:txBody>
      </p:sp>
      <p:sp>
        <p:nvSpPr>
          <p:cNvPr id="487" name="Google Shape;487;p51"/>
          <p:cNvSpPr txBox="1"/>
          <p:nvPr/>
        </p:nvSpPr>
        <p:spPr>
          <a:xfrm rot="-162663">
            <a:off x="3888996" y="2572312"/>
            <a:ext cx="3000058" cy="3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Design da plataforma</a:t>
            </a:r>
            <a:endParaRPr/>
          </a:p>
        </p:txBody>
      </p:sp>
      <p:sp>
        <p:nvSpPr>
          <p:cNvPr id="488" name="Google Shape;488;p51"/>
          <p:cNvSpPr txBox="1"/>
          <p:nvPr/>
        </p:nvSpPr>
        <p:spPr>
          <a:xfrm rot="-148988">
            <a:off x="3904679" y="2876531"/>
            <a:ext cx="3025941" cy="491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Desenvolvimento da gamificação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9" name="Google Shape;489;p51"/>
          <p:cNvSpPr txBox="1"/>
          <p:nvPr/>
        </p:nvSpPr>
        <p:spPr>
          <a:xfrm rot="-152795">
            <a:off x="3904171" y="3174322"/>
            <a:ext cx="4057908" cy="4135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Desenvolvimento do site sobre o ODS</a:t>
            </a:r>
            <a:endParaRPr/>
          </a:p>
        </p:txBody>
      </p:sp>
      <p:sp>
        <p:nvSpPr>
          <p:cNvPr id="490" name="Google Shape;490;p51"/>
          <p:cNvSpPr txBox="1"/>
          <p:nvPr/>
        </p:nvSpPr>
        <p:spPr>
          <a:xfrm rot="-135192">
            <a:off x="3931381" y="3487239"/>
            <a:ext cx="3929738" cy="329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Elaboração das fases da gamificação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1" name="Google Shape;491;p51"/>
          <p:cNvSpPr txBox="1"/>
          <p:nvPr/>
        </p:nvSpPr>
        <p:spPr>
          <a:xfrm rot="-169100">
            <a:off x="3975003" y="3768990"/>
            <a:ext cx="5161743" cy="4292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Criação de um mini chat e ranking </a:t>
            </a:r>
            <a:endParaRPr/>
          </a:p>
        </p:txBody>
      </p:sp>
      <p:sp>
        <p:nvSpPr>
          <p:cNvPr id="492" name="Google Shape;492;p51"/>
          <p:cNvSpPr txBox="1"/>
          <p:nvPr/>
        </p:nvSpPr>
        <p:spPr>
          <a:xfrm rot="-144906">
            <a:off x="4003608" y="4078581"/>
            <a:ext cx="5104534" cy="3377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layfair Display"/>
                <a:ea typeface="Playfair Display"/>
                <a:cs typeface="Playfair Display"/>
                <a:sym typeface="Playfair Display"/>
              </a:rPr>
              <a:t>Divulgação do projeto para as instituições </a:t>
            </a:r>
            <a:endParaRPr/>
          </a:p>
        </p:txBody>
      </p:sp>
      <p:pic>
        <p:nvPicPr>
          <p:cNvPr id="493" name="Google Shape;493;p51"/>
          <p:cNvPicPr preferRelativeResize="0"/>
          <p:nvPr/>
        </p:nvPicPr>
        <p:blipFill rotWithShape="1">
          <a:blip r:embed="rId6">
            <a:alphaModFix/>
          </a:blip>
          <a:srcRect b="24524" l="21408" r="53031" t="28671"/>
          <a:stretch/>
        </p:blipFill>
        <p:spPr>
          <a:xfrm rot="-178372">
            <a:off x="3413398" y="2046872"/>
            <a:ext cx="338429" cy="6748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4" name="Google Shape;49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69642">
            <a:off x="577000" y="579125"/>
            <a:ext cx="25336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76000" y="614825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PT" sz="3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14</a:t>
            </a:r>
            <a:r>
              <a:rPr b="0" lang="pt-PT" sz="3600">
                <a:solidFill>
                  <a:srgbClr val="000000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º ODS</a:t>
            </a:r>
            <a:endParaRPr b="0" sz="3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PT"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pt-PT" sz="4800">
                <a:latin typeface="Dancing Script"/>
                <a:ea typeface="Dancing Script"/>
                <a:cs typeface="Dancing Script"/>
                <a:sym typeface="Dancing Script"/>
              </a:rPr>
              <a:t>Vida na Água</a:t>
            </a:r>
            <a:endParaRPr sz="48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4869650" y="614825"/>
            <a:ext cx="4274400" cy="3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3000"/>
              <a:t>Conservação e uso sustentável dos oceanos, dos mares e dos recursos hídricos para o desenvolvimento consciente.</a:t>
            </a:r>
            <a:endParaRPr sz="3000"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265500" y="2845200"/>
            <a:ext cx="38370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91900" y="4230000"/>
            <a:ext cx="2910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76000" y="212475"/>
            <a:ext cx="301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767150" y="103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157925" y="157787"/>
            <a:ext cx="1331725" cy="5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52900" y="4367425"/>
            <a:ext cx="2259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16666" l="0" r="0" t="0"/>
          <a:stretch/>
        </p:blipFill>
        <p:spPr>
          <a:xfrm>
            <a:off x="1132675" y="2192150"/>
            <a:ext cx="2500493" cy="2229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52900" y="0"/>
            <a:ext cx="573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1.1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 txBox="1"/>
          <p:nvPr>
            <p:ph idx="2" type="body"/>
          </p:nvPr>
        </p:nvSpPr>
        <p:spPr>
          <a:xfrm>
            <a:off x="4572000" y="809150"/>
            <a:ext cx="4414800" cy="38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5.1 VOCÊ ALCANÇARÁ SEUS OBJETIVOS?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humilde e otimista opinião nitidificada pelo trio apresenta o êxito nos métodos revelados em questão.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5.2 POR QUE SIM OU POR QUE NÃO?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Os objetivos seriam alcançados devido contatos relevantes ao desígnio, exímias fontes e afável ensino, embora haja dificuldades, tais como recursos financeiros, materiais, não favoráveis.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5.3 POTENCIAL DE MELHORIA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grupo apresenta dificuldades em relação à comunicação e responsabilidade, que serão melhoradas e superadas com os erros, através do tempo.</a:t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00" name="Google Shape;500;p52"/>
          <p:cNvSpPr txBox="1"/>
          <p:nvPr/>
        </p:nvSpPr>
        <p:spPr>
          <a:xfrm>
            <a:off x="76950" y="394450"/>
            <a:ext cx="35001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2"/>
          <p:cNvSpPr txBox="1"/>
          <p:nvPr/>
        </p:nvSpPr>
        <p:spPr>
          <a:xfrm>
            <a:off x="8155250" y="4694150"/>
            <a:ext cx="917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02" name="Google Shape;502;p52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478200" y="283950"/>
            <a:ext cx="3644700" cy="9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2"/>
          <p:cNvSpPr txBox="1"/>
          <p:nvPr/>
        </p:nvSpPr>
        <p:spPr>
          <a:xfrm>
            <a:off x="237300" y="121900"/>
            <a:ext cx="38856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800">
                <a:latin typeface="Amatic SC"/>
                <a:ea typeface="Amatic SC"/>
                <a:cs typeface="Amatic SC"/>
                <a:sym typeface="Amatic SC"/>
              </a:rPr>
              <a:t>5</a:t>
            </a:r>
            <a:r>
              <a:rPr lang="pt-PT" sz="4800">
                <a:latin typeface="Amatic SC"/>
                <a:ea typeface="Amatic SC"/>
                <a:cs typeface="Amatic SC"/>
                <a:sym typeface="Amatic SC"/>
              </a:rPr>
              <a:t>. olhar e aprender</a:t>
            </a:r>
            <a:endParaRPr/>
          </a:p>
        </p:txBody>
      </p:sp>
      <p:sp>
        <p:nvSpPr>
          <p:cNvPr id="504" name="Google Shape;504;p52"/>
          <p:cNvSpPr txBox="1"/>
          <p:nvPr/>
        </p:nvSpPr>
        <p:spPr>
          <a:xfrm>
            <a:off x="10588075" y="4941950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5" name="Google Shape;505;p52"/>
          <p:cNvPicPr preferRelativeResize="0"/>
          <p:nvPr/>
        </p:nvPicPr>
        <p:blipFill rotWithShape="1">
          <a:blip r:embed="rId4">
            <a:alphaModFix/>
          </a:blip>
          <a:srcRect b="0" l="9600" r="9591" t="0"/>
          <a:stretch/>
        </p:blipFill>
        <p:spPr>
          <a:xfrm>
            <a:off x="613715" y="1559150"/>
            <a:ext cx="3644700" cy="3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2"/>
          <p:cNvSpPr txBox="1"/>
          <p:nvPr>
            <p:ph idx="2" type="body"/>
          </p:nvPr>
        </p:nvSpPr>
        <p:spPr>
          <a:xfrm>
            <a:off x="8091050" y="4862450"/>
            <a:ext cx="1052700" cy="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Playfair Display"/>
                <a:ea typeface="Playfair Display"/>
                <a:cs typeface="Playfair Display"/>
                <a:sym typeface="Playfair Display"/>
              </a:rPr>
              <a:t>CALEBE</a:t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913" y="1047750"/>
            <a:ext cx="302632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3"/>
          <p:cNvSpPr txBox="1"/>
          <p:nvPr/>
        </p:nvSpPr>
        <p:spPr>
          <a:xfrm>
            <a:off x="2796600" y="4244100"/>
            <a:ext cx="4230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515" name="Google Shape;515;p53"/>
          <p:cNvSpPr txBox="1"/>
          <p:nvPr/>
        </p:nvSpPr>
        <p:spPr>
          <a:xfrm>
            <a:off x="5445925" y="4454050"/>
            <a:ext cx="3620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0124D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16" name="Google Shape;516;p53"/>
          <p:cNvSpPr txBox="1"/>
          <p:nvPr/>
        </p:nvSpPr>
        <p:spPr>
          <a:xfrm>
            <a:off x="138075" y="0"/>
            <a:ext cx="2765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1596663"/>
            <a:ext cx="8520600" cy="17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pt-PT" sz="1800">
                <a:solidFill>
                  <a:schemeClr val="accent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“Está muito claro que os oceanos têm uma grande importância ecológica, econômica, política e sociocultural. Os oceanos são um ponto crítico até para a sobrevivência da espécie humana e de todos os seres vivos no nosso planeta. Eles regulam o clima, nos proporcionam alimentação. E grande parte da população mundial vive na zona costeira."</a:t>
            </a:r>
            <a:endParaRPr b="0" sz="1800">
              <a:solidFill>
                <a:schemeClr val="accent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3970925"/>
            <a:ext cx="85206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Fonte: Pesquisador José Luiz de Azevedo, coordenador do curso de Oceanologia da FURG, em entrevista para o Portal Terra.</a:t>
            </a:r>
            <a:endParaRPr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138400"/>
            <a:ext cx="85206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>
                <a:latin typeface="Playfair Display"/>
                <a:ea typeface="Playfair Display"/>
                <a:cs typeface="Playfair Display"/>
                <a:sym typeface="Playfair Display"/>
              </a:rPr>
              <a:t>DESCRIÇÃO</a:t>
            </a:r>
            <a:endParaRPr sz="3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63800" y="225800"/>
            <a:ext cx="87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 amt="79000"/>
          </a:blip>
          <a:srcRect b="2570" l="0" r="0" t="2561"/>
          <a:stretch/>
        </p:blipFill>
        <p:spPr>
          <a:xfrm>
            <a:off x="157925" y="157787"/>
            <a:ext cx="1331725" cy="5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363800" y="33788"/>
            <a:ext cx="8781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1.1.1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387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/>
              <a:t>EM QUARENTA ANOS A BIODIVERSIDADE MARINHA FOI REDUZIDA À METADE.</a:t>
            </a:r>
            <a:endParaRPr sz="2400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338525"/>
            <a:ext cx="3964200" cy="3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pt-PT" sz="1700"/>
              <a:t>Populações de peixes em declínio  no mundo;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pt-PT" sz="1700"/>
              <a:t>Motivo: pesca incessável; destruição de berçários;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pt-PT" sz="1700"/>
              <a:t>Declí</a:t>
            </a:r>
            <a:r>
              <a:rPr lang="pt-PT" sz="1700"/>
              <a:t>nio de 49</a:t>
            </a:r>
            <a:r>
              <a:rPr lang="pt-PT" sz="1700"/>
              <a:t>% das 5.829 populações marinhas analisadas  de 1970 a 2012;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pt-PT" sz="1700"/>
              <a:t>Decl</a:t>
            </a:r>
            <a:r>
              <a:rPr lang="pt-PT" sz="1700"/>
              <a:t>ínio de 34% de corais e recifes;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pt-PT" sz="1700"/>
              <a:t>Prejuízo de 25% às espécies marinhas e de 850 milhões de pessoas;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3875" l="4106" r="2765" t="3856"/>
          <a:stretch/>
        </p:blipFill>
        <p:spPr>
          <a:xfrm>
            <a:off x="4511400" y="1487275"/>
            <a:ext cx="4214450" cy="27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4511425" y="4382025"/>
            <a:ext cx="4214400" cy="53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Fonte: Living Blue Life Report, WWF - 2015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 amt="79000"/>
          </a:blip>
          <a:srcRect b="2570" l="0" r="0" t="2561"/>
          <a:stretch/>
        </p:blipFill>
        <p:spPr>
          <a:xfrm>
            <a:off x="0" y="87825"/>
            <a:ext cx="855176" cy="47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-12" y="-63462"/>
            <a:ext cx="958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1.1.2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93600" y="964775"/>
            <a:ext cx="4045200" cy="8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/>
              <a:t>POLUIÇÃO</a:t>
            </a:r>
            <a:endParaRPr sz="3600"/>
          </a:p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732250" y="658250"/>
            <a:ext cx="4340100" cy="35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latin typeface="Amatic SC"/>
                <a:ea typeface="Amatic SC"/>
                <a:cs typeface="Amatic SC"/>
                <a:sym typeface="Amatic SC"/>
              </a:rPr>
              <a:t>                                                 </a:t>
            </a:r>
            <a:r>
              <a:rPr b="1" lang="pt-PT" sz="2400">
                <a:latin typeface="Amatic SC"/>
                <a:ea typeface="Amatic SC"/>
                <a:cs typeface="Amatic SC"/>
                <a:sym typeface="Amatic SC"/>
              </a:rPr>
              <a:t> 1.1.3.1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➢"/>
            </a:pPr>
            <a:r>
              <a:rPr lang="pt-PT" sz="2400"/>
              <a:t>Descarte de materiais não biodegradáveis que representam 25 milhões de toneladas por ano;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pt-PT" sz="2400"/>
              <a:t>Despejo de pesticidas ou fertilizantes de teor tóxico;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pt-PT" sz="2400"/>
              <a:t>Acúmulo de mercúrio nos oceanos;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28744" l="7641" r="7641" t="35450"/>
          <a:stretch/>
        </p:blipFill>
        <p:spPr>
          <a:xfrm>
            <a:off x="631550" y="2571750"/>
            <a:ext cx="3369300" cy="14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7634538" y="4322938"/>
            <a:ext cx="12144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 amt="79000"/>
          </a:blip>
          <a:srcRect b="2570" l="0" r="0" t="2561"/>
          <a:stretch/>
        </p:blipFill>
        <p:spPr>
          <a:xfrm>
            <a:off x="157925" y="157787"/>
            <a:ext cx="1331725" cy="5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93600" y="11638"/>
            <a:ext cx="1008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600">
                <a:latin typeface="Amatic SC"/>
                <a:ea typeface="Amatic SC"/>
                <a:cs typeface="Amatic SC"/>
                <a:sym typeface="Amatic SC"/>
              </a:rPr>
              <a:t>1.1.3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8118050" y="4768750"/>
            <a:ext cx="9543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YASMIM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97450" y="160975"/>
            <a:ext cx="8534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OCEANO DE PLÁSTICO</a:t>
            </a:r>
            <a:endParaRPr/>
          </a:p>
        </p:txBody>
      </p:sp>
      <p:sp>
        <p:nvSpPr>
          <p:cNvPr id="129" name="Google Shape;129;p20"/>
          <p:cNvSpPr txBox="1"/>
          <p:nvPr>
            <p:ph idx="2" type="body"/>
          </p:nvPr>
        </p:nvSpPr>
        <p:spPr>
          <a:xfrm>
            <a:off x="4864950" y="850625"/>
            <a:ext cx="41616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PT" sz="1800"/>
              <a:t>Polímeros produzidos a partir de processos petroquímicos;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PT" sz="1800"/>
              <a:t>Microplásticos se infiltram na cadeia alimentar;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PT" sz="1800"/>
              <a:t>Contém substâncias tóxicas;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PT" sz="1800"/>
              <a:t> 9 bilhões de toneladas de plástico, das quais ⅔ foram descartadas no oceano desde 1970;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PT" sz="1800"/>
              <a:t>Problemática transfronteiriça;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PT" sz="1800"/>
              <a:t>75% do plástico produzido não é necessário;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PT" sz="1800"/>
              <a:t>80% do lixo despejado no meio hídrico é plástico.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11016"/>
          <a:stretch/>
        </p:blipFill>
        <p:spPr>
          <a:xfrm>
            <a:off x="123175" y="850625"/>
            <a:ext cx="4741774" cy="40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 amt="79000"/>
          </a:blip>
          <a:srcRect b="2570" l="0" r="0" t="2561"/>
          <a:stretch/>
        </p:blipFill>
        <p:spPr>
          <a:xfrm>
            <a:off x="157925" y="157798"/>
            <a:ext cx="1121999" cy="487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216575" y="0"/>
            <a:ext cx="1122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000">
                <a:latin typeface="Amatic SC"/>
                <a:ea typeface="Amatic SC"/>
                <a:cs typeface="Amatic SC"/>
                <a:sym typeface="Amatic SC"/>
              </a:rPr>
              <a:t>1.1.3.2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10427525" y="2023675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323650" y="4553250"/>
            <a:ext cx="857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Fonte: One World One Ocean Campaign, 2018</a:t>
            </a:r>
            <a:endParaRPr sz="2400">
              <a:solidFill>
                <a:srgbClr val="999999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33376" l="0" r="0" t="-1841"/>
          <a:stretch/>
        </p:blipFill>
        <p:spPr>
          <a:xfrm>
            <a:off x="222000" y="-147950"/>
            <a:ext cx="8700000" cy="4602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1908675" y="285050"/>
            <a:ext cx="3234900" cy="59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6D9EEB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6FA8DC"/>
      </a:accent3>
      <a:accent4>
        <a:srgbClr val="3D85C6"/>
      </a:accent4>
      <a:accent5>
        <a:srgbClr val="1155CC"/>
      </a:accent5>
      <a:accent6>
        <a:srgbClr val="A4C2F4"/>
      </a:accent6>
      <a:hlink>
        <a:srgbClr val="1C4587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